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0" Type="http://schemas.openxmlformats.org/officeDocument/2006/relationships/slide" Target="slides/slide4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6a1028475f_0_20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6a1028475f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6a1028475f_0_21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6a1028475f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6a1028475f_0_21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6a1028475f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6a1028475f_0_22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6a1028475f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6a1028475f_0_22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6a1028475f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6a1028475f_0_23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6a1028475f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6a1028475f_0_24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6a1028475f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6a1028475f_0_25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6a1028475f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6a1028475f_0_25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6a1028475f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6a1028475f_0_26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6a1028475f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6a1028475f_0_8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6a1028475f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6a1028475f_0_26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6a1028475f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6a1028475f_0_27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6a1028475f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6a1028475f_0_28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6a1028475f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6a1028475f_0_28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6a1028475f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6a1028475f_0_9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6a1028475f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6a1028475f_0_29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6a1028475f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6a1028475f_0_30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6a1028475f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6a1028475f_0_30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6a1028475f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6a1028475f_0_31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6a1028475f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6a1028475f_0_32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6a1028475f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6a1028475f_0_9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6a1028475f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6a1028475f_0_32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6a1028475f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6a1028475f_0_35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6a1028475f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6a1028475f_0_33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6a1028475f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6a1028475f_0_34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6a1028475f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6a1028475f_0_34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6a1028475f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6a1028475f_0_35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6a1028475f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6a1028475f_0_37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6a1028475f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6a1028475f_0_37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6a1028475f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6a1028475f_0_38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6a1028475f_0_3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6a1028475f_0_39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6a1028475f_0_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6a1028475f_0_10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6a1028475f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6a1028475f_0_39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6a1028475f_0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6a1028475f_0_40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6a1028475f_0_4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6a1028475f_0_36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6a1028475f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6a1028475f_0_41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16a1028475f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6a1028475f_0_41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6a1028475f_0_4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5c7e208ff3971fad_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5c7e208ff3971fad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6a1028475f_0_11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6a1028475f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6a1028475f_0_17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6a1028475f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6a1028475f_0_18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6a1028475f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6a1028475f_0_18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6a1028475f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6a1028475f_0_19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6a1028475f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1371600"/>
            <a:ext cx="7848600" cy="192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Arial"/>
              <a:buNone/>
              <a:defRPr sz="5400" cap="none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685800" y="3505200"/>
            <a:ext cx="6400800" cy="17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40"/>
              <a:buNone/>
              <a:defRPr>
                <a:solidFill>
                  <a:srgbClr val="55556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>
                <a:solidFill>
                  <a:srgbClr val="8B8B8D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20"/>
              <a:buNone/>
              <a:defRPr>
                <a:solidFill>
                  <a:srgbClr val="8B8B8D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B8B8D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>
                <a:solidFill>
                  <a:srgbClr val="8B8B8D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SzPts val="1300"/>
              <a:buNone/>
              <a:defRPr>
                <a:solidFill>
                  <a:srgbClr val="8B8B8D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SzPts val="1300"/>
              <a:buNone/>
              <a:defRPr>
                <a:solidFill>
                  <a:srgbClr val="8B8B8D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SzPts val="1300"/>
              <a:buNone/>
              <a:defRPr>
                <a:solidFill>
                  <a:srgbClr val="8B8B8D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SzPts val="1300"/>
              <a:buNone/>
              <a:defRPr>
                <a:solidFill>
                  <a:srgbClr val="8B8B8D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0" type="dt"/>
          </p:nvPr>
        </p:nvSpPr>
        <p:spPr>
          <a:xfrm>
            <a:off x="457200" y="18288"/>
            <a:ext cx="28956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3429000" y="18288"/>
            <a:ext cx="4114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7620000" y="18288"/>
            <a:ext cx="1066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cxnSp>
        <p:nvCxnSpPr>
          <p:cNvPr id="20" name="Google Shape;20;p2"/>
          <p:cNvCxnSpPr/>
          <p:nvPr/>
        </p:nvCxnSpPr>
        <p:spPr>
          <a:xfrm>
            <a:off x="685800" y="3398520"/>
            <a:ext cx="7848600" cy="1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 rot="5400000">
            <a:off x="2133600" y="-76200"/>
            <a:ext cx="48768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5755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530"/>
              <a:buChar char="•"/>
              <a:defRPr/>
            </a:lvl1pPr>
            <a:lvl2pPr indent="-325755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530"/>
              <a:buChar char="•"/>
              <a:defRPr/>
            </a:lvl2pPr>
            <a:lvl3pPr indent="-331469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0" type="dt"/>
          </p:nvPr>
        </p:nvSpPr>
        <p:spPr>
          <a:xfrm>
            <a:off x="457200" y="18288"/>
            <a:ext cx="28956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1" type="ftr"/>
          </p:nvPr>
        </p:nvSpPr>
        <p:spPr>
          <a:xfrm>
            <a:off x="3429000" y="18288"/>
            <a:ext cx="4114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1"/>
          <p:cNvSpPr txBox="1"/>
          <p:nvPr>
            <p:ph idx="12" type="sldNum"/>
          </p:nvPr>
        </p:nvSpPr>
        <p:spPr>
          <a:xfrm>
            <a:off x="7620000" y="18288"/>
            <a:ext cx="1066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is" type="vertTitleAndTx">
  <p:cSld name="VERTICAL_TITLE_AND_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/>
          <p:nvPr>
            <p:ph type="title"/>
          </p:nvPr>
        </p:nvSpPr>
        <p:spPr>
          <a:xfrm rot="5400000">
            <a:off x="4724250" y="2514750"/>
            <a:ext cx="5867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" type="body"/>
          </p:nvPr>
        </p:nvSpPr>
        <p:spPr>
          <a:xfrm rot="5400000">
            <a:off x="533250" y="533550"/>
            <a:ext cx="5867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5755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530"/>
              <a:buChar char="•"/>
              <a:defRPr/>
            </a:lvl1pPr>
            <a:lvl2pPr indent="-325755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530"/>
              <a:buChar char="•"/>
              <a:defRPr/>
            </a:lvl2pPr>
            <a:lvl3pPr indent="-331469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0" type="dt"/>
          </p:nvPr>
        </p:nvSpPr>
        <p:spPr>
          <a:xfrm>
            <a:off x="457200" y="18288"/>
            <a:ext cx="28956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1" type="ftr"/>
          </p:nvPr>
        </p:nvSpPr>
        <p:spPr>
          <a:xfrm>
            <a:off x="3429000" y="18288"/>
            <a:ext cx="4114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2"/>
          <p:cNvSpPr txBox="1"/>
          <p:nvPr>
            <p:ph idx="12" type="sldNum"/>
          </p:nvPr>
        </p:nvSpPr>
        <p:spPr>
          <a:xfrm>
            <a:off x="7620000" y="18288"/>
            <a:ext cx="1066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8140" lvl="0" marL="457200" rtl="0">
              <a:spcBef>
                <a:spcPts val="480"/>
              </a:spcBef>
              <a:spcAft>
                <a:spcPts val="0"/>
              </a:spcAft>
              <a:buSzPts val="2040"/>
              <a:buChar char="•"/>
              <a:defRPr/>
            </a:lvl1pPr>
            <a:lvl2pPr indent="-336550" lvl="1" marL="914400" rtl="0">
              <a:spcBef>
                <a:spcPts val="400"/>
              </a:spcBef>
              <a:spcAft>
                <a:spcPts val="0"/>
              </a:spcAft>
              <a:buSzPts val="1700"/>
              <a:buChar char="•"/>
              <a:defRPr/>
            </a:lvl2pPr>
            <a:lvl3pPr indent="-331469" lvl="2" marL="1371600" rtl="0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3pPr>
            <a:lvl4pPr indent="-330200" lvl="3" marL="1828800" rtl="0">
              <a:spcBef>
                <a:spcPts val="320"/>
              </a:spcBef>
              <a:spcAft>
                <a:spcPts val="0"/>
              </a:spcAft>
              <a:buSzPts val="1600"/>
              <a:buChar char="•"/>
              <a:defRPr/>
            </a:lvl4pPr>
            <a:lvl5pPr indent="-317500" lvl="4" marL="2286000" rtl="0">
              <a:spcBef>
                <a:spcPts val="280"/>
              </a:spcBef>
              <a:spcAft>
                <a:spcPts val="0"/>
              </a:spcAft>
              <a:buSzPts val="1400"/>
              <a:buChar char="•"/>
              <a:defRPr/>
            </a:lvl5pPr>
            <a:lvl6pPr indent="-311150" lvl="5" marL="2743200" rtl="0">
              <a:spcBef>
                <a:spcPts val="260"/>
              </a:spcBef>
              <a:spcAft>
                <a:spcPts val="0"/>
              </a:spcAft>
              <a:buSzPts val="1300"/>
              <a:buChar char="•"/>
              <a:defRPr/>
            </a:lvl6pPr>
            <a:lvl7pPr indent="-311150" lvl="6" marL="3200400" rtl="0">
              <a:spcBef>
                <a:spcPts val="260"/>
              </a:spcBef>
              <a:spcAft>
                <a:spcPts val="0"/>
              </a:spcAft>
              <a:buSzPts val="1300"/>
              <a:buChar char="•"/>
              <a:defRPr/>
            </a:lvl7pPr>
            <a:lvl8pPr indent="-311150" lvl="7" marL="3657600" rtl="0">
              <a:spcBef>
                <a:spcPts val="260"/>
              </a:spcBef>
              <a:spcAft>
                <a:spcPts val="0"/>
              </a:spcAft>
              <a:buSzPts val="1300"/>
              <a:buChar char="•"/>
              <a:defRPr/>
            </a:lvl8pPr>
            <a:lvl9pPr indent="-311150" lvl="8" marL="4114800" rtl="0">
              <a:spcBef>
                <a:spcPts val="260"/>
              </a:spcBef>
              <a:spcAft>
                <a:spcPts val="0"/>
              </a:spcAft>
              <a:buSzPts val="1300"/>
              <a:buChar char="•"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idx="10" type="dt"/>
          </p:nvPr>
        </p:nvSpPr>
        <p:spPr>
          <a:xfrm>
            <a:off x="457200" y="18288"/>
            <a:ext cx="28956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3429000" y="18288"/>
            <a:ext cx="4114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7620000" y="18288"/>
            <a:ext cx="1066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5755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530"/>
              <a:buChar char="•"/>
              <a:defRPr/>
            </a:lvl1pPr>
            <a:lvl2pPr indent="-325755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530"/>
              <a:buChar char="•"/>
              <a:defRPr/>
            </a:lvl2pPr>
            <a:lvl3pPr indent="-331469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457200" y="18288"/>
            <a:ext cx="28956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3429000" y="18288"/>
            <a:ext cx="4114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7620000" y="18288"/>
            <a:ext cx="1066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bg>
      <p:bgPr>
        <a:solidFill>
          <a:schemeClr val="dk2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722313" y="2362200"/>
            <a:ext cx="7772400" cy="22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Arial"/>
              <a:buNone/>
              <a:defRPr b="0" sz="4800" cap="none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722313" y="4626864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40"/>
              <a:buNone/>
              <a:defRPr sz="2400">
                <a:solidFill>
                  <a:schemeClr val="lt2"/>
                </a:solidFill>
              </a:defRPr>
            </a:lvl1pPr>
            <a:lvl2pPr indent="-2286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53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457200" y="18288"/>
            <a:ext cx="28956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3429000" y="18288"/>
            <a:ext cx="4114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7620000" y="18288"/>
            <a:ext cx="1066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cxnSp>
        <p:nvCxnSpPr>
          <p:cNvPr id="37" name="Google Shape;37;p5"/>
          <p:cNvCxnSpPr/>
          <p:nvPr/>
        </p:nvCxnSpPr>
        <p:spPr>
          <a:xfrm>
            <a:off x="731520" y="4599432"/>
            <a:ext cx="7848600" cy="15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" type="body"/>
          </p:nvPr>
        </p:nvSpPr>
        <p:spPr>
          <a:xfrm>
            <a:off x="457200" y="1673352"/>
            <a:ext cx="4038600" cy="47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973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380"/>
              <a:buChar char="•"/>
              <a:defRPr sz="2800"/>
            </a:lvl1pPr>
            <a:lvl2pPr indent="-35814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40"/>
              <a:buChar char="•"/>
              <a:defRPr sz="2400"/>
            </a:lvl2pPr>
            <a:lvl3pPr indent="-3429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2" type="body"/>
          </p:nvPr>
        </p:nvSpPr>
        <p:spPr>
          <a:xfrm>
            <a:off x="4648200" y="1673352"/>
            <a:ext cx="4038600" cy="47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973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380"/>
              <a:buChar char="•"/>
              <a:defRPr sz="2800"/>
            </a:lvl1pPr>
            <a:lvl2pPr indent="-35814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40"/>
              <a:buChar char="•"/>
              <a:defRPr sz="2400"/>
            </a:lvl2pPr>
            <a:lvl3pPr indent="-3429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18288"/>
            <a:ext cx="28956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429000" y="18288"/>
            <a:ext cx="4114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7620000" y="18288"/>
            <a:ext cx="1066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" type="body"/>
          </p:nvPr>
        </p:nvSpPr>
        <p:spPr>
          <a:xfrm>
            <a:off x="457200" y="1676400"/>
            <a:ext cx="39318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b="0" sz="2000">
                <a:solidFill>
                  <a:schemeClr val="dk2"/>
                </a:solidFill>
              </a:defRPr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20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8" name="Google Shape;48;p7"/>
          <p:cNvSpPr txBox="1"/>
          <p:nvPr>
            <p:ph idx="2" type="body"/>
          </p:nvPr>
        </p:nvSpPr>
        <p:spPr>
          <a:xfrm>
            <a:off x="457200" y="2438400"/>
            <a:ext cx="39318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814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40"/>
              <a:buChar char="•"/>
              <a:defRPr sz="2400"/>
            </a:lvl1pPr>
            <a:lvl2pPr indent="-33655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Char char="•"/>
              <a:defRPr sz="2000"/>
            </a:lvl2pPr>
            <a:lvl3pPr indent="-331469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20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49" name="Google Shape;49;p7"/>
          <p:cNvSpPr txBox="1"/>
          <p:nvPr>
            <p:ph idx="3" type="body"/>
          </p:nvPr>
        </p:nvSpPr>
        <p:spPr>
          <a:xfrm>
            <a:off x="4754880" y="1676400"/>
            <a:ext cx="39318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b="0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20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7"/>
          <p:cNvSpPr txBox="1"/>
          <p:nvPr>
            <p:ph idx="4" type="body"/>
          </p:nvPr>
        </p:nvSpPr>
        <p:spPr>
          <a:xfrm>
            <a:off x="4754880" y="2438400"/>
            <a:ext cx="39318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814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040"/>
              <a:buChar char="•"/>
              <a:defRPr sz="2400"/>
            </a:lvl1pPr>
            <a:lvl2pPr indent="-33655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Char char="•"/>
              <a:defRPr sz="2000"/>
            </a:lvl2pPr>
            <a:lvl3pPr indent="-331469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20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457200" y="18288"/>
            <a:ext cx="28956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3429000" y="18288"/>
            <a:ext cx="4114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7620000" y="18288"/>
            <a:ext cx="1066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cxnSp>
        <p:nvCxnSpPr>
          <p:cNvPr id="54" name="Google Shape;54;p7"/>
          <p:cNvCxnSpPr/>
          <p:nvPr/>
        </p:nvCxnSpPr>
        <p:spPr>
          <a:xfrm rot="5400000">
            <a:off x="2217794" y="4045740"/>
            <a:ext cx="4709100" cy="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0" type="dt"/>
          </p:nvPr>
        </p:nvSpPr>
        <p:spPr>
          <a:xfrm>
            <a:off x="457200" y="18288"/>
            <a:ext cx="28956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8"/>
          <p:cNvSpPr txBox="1"/>
          <p:nvPr>
            <p:ph idx="11" type="ftr"/>
          </p:nvPr>
        </p:nvSpPr>
        <p:spPr>
          <a:xfrm>
            <a:off x="3429000" y="18288"/>
            <a:ext cx="4114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8"/>
          <p:cNvSpPr txBox="1"/>
          <p:nvPr>
            <p:ph idx="12" type="sldNum"/>
          </p:nvPr>
        </p:nvSpPr>
        <p:spPr>
          <a:xfrm>
            <a:off x="7620000" y="18288"/>
            <a:ext cx="1066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/>
          <p:nvPr>
            <p:ph type="title"/>
          </p:nvPr>
        </p:nvSpPr>
        <p:spPr>
          <a:xfrm>
            <a:off x="457200" y="792080"/>
            <a:ext cx="21396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b="0"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" type="body"/>
          </p:nvPr>
        </p:nvSpPr>
        <p:spPr>
          <a:xfrm>
            <a:off x="2971800" y="792080"/>
            <a:ext cx="5715000" cy="55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132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720"/>
              <a:buChar char="•"/>
              <a:defRPr sz="3200"/>
            </a:lvl1pPr>
            <a:lvl2pPr indent="-379730" lvl="1" marL="9144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380"/>
              <a:buChar char="•"/>
              <a:defRPr sz="2800"/>
            </a:lvl2pPr>
            <a:lvl3pPr indent="-365760" lvl="2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160"/>
              <a:buChar char="•"/>
              <a:defRPr sz="2400"/>
            </a:lvl3pPr>
            <a:lvl4pPr indent="-3556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4pPr>
            <a:lvl5pPr indent="-355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5pPr>
            <a:lvl6pPr indent="-3556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6pPr>
            <a:lvl7pPr indent="-3556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7pPr>
            <a:lvl8pPr indent="-3556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8pPr>
            <a:lvl9pPr indent="-3556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9pPr>
          </a:lstStyle>
          <a:p/>
        </p:txBody>
      </p:sp>
      <p:sp>
        <p:nvSpPr>
          <p:cNvPr id="63" name="Google Shape;63;p9"/>
          <p:cNvSpPr txBox="1"/>
          <p:nvPr>
            <p:ph idx="2" type="body"/>
          </p:nvPr>
        </p:nvSpPr>
        <p:spPr>
          <a:xfrm>
            <a:off x="457201" y="2130552"/>
            <a:ext cx="21396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190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020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4" name="Google Shape;64;p9"/>
          <p:cNvSpPr txBox="1"/>
          <p:nvPr>
            <p:ph idx="10" type="dt"/>
          </p:nvPr>
        </p:nvSpPr>
        <p:spPr>
          <a:xfrm>
            <a:off x="457200" y="18288"/>
            <a:ext cx="28956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1" type="ftr"/>
          </p:nvPr>
        </p:nvSpPr>
        <p:spPr>
          <a:xfrm>
            <a:off x="3429000" y="18288"/>
            <a:ext cx="4114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7620000" y="18288"/>
            <a:ext cx="1066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cxnSp>
        <p:nvCxnSpPr>
          <p:cNvPr id="67" name="Google Shape;67;p9"/>
          <p:cNvCxnSpPr/>
          <p:nvPr/>
        </p:nvCxnSpPr>
        <p:spPr>
          <a:xfrm rot="5400000">
            <a:off x="-13102" y="3580280"/>
            <a:ext cx="5577900" cy="1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/>
          <p:nvPr>
            <p:ph type="title"/>
          </p:nvPr>
        </p:nvSpPr>
        <p:spPr>
          <a:xfrm>
            <a:off x="457200" y="792480"/>
            <a:ext cx="2142600" cy="1264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b="0"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/>
          <p:nvPr>
            <p:ph idx="2" type="pic"/>
          </p:nvPr>
        </p:nvSpPr>
        <p:spPr>
          <a:xfrm>
            <a:off x="2858610" y="838201"/>
            <a:ext cx="5904300" cy="5500500"/>
          </a:xfrm>
          <a:prstGeom prst="rect">
            <a:avLst/>
          </a:prstGeom>
          <a:solidFill>
            <a:schemeClr val="lt2"/>
          </a:solidFill>
          <a:ln cap="flat" cmpd="sng" w="762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" dir="5400000" dist="12700">
              <a:srgbClr val="000000">
                <a:alpha val="58430"/>
              </a:srgbClr>
            </a:outerShdw>
          </a:effectLst>
        </p:spPr>
      </p:sp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457200" y="2133600"/>
            <a:ext cx="2139600" cy="42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190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020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457200" y="18288"/>
            <a:ext cx="28956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1" type="ftr"/>
          </p:nvPr>
        </p:nvSpPr>
        <p:spPr>
          <a:xfrm>
            <a:off x="3429000" y="18288"/>
            <a:ext cx="4114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0"/>
          <p:cNvSpPr txBox="1"/>
          <p:nvPr>
            <p:ph idx="12" type="sldNum"/>
          </p:nvPr>
        </p:nvSpPr>
        <p:spPr>
          <a:xfrm>
            <a:off x="7620000" y="18288"/>
            <a:ext cx="1066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220786"/>
            <a:ext cx="9144000" cy="228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814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04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1469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62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1150" lvl="5" marL="2743200" marR="0" rtl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1150" lvl="6" marL="3200400" marR="0" rtl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1150" lvl="7" marL="3657600" marR="0" rtl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1150" lvl="8" marL="4114800" marR="0" rtl="0" algn="l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/>
          <p:nvPr/>
        </p:nvSpPr>
        <p:spPr>
          <a:xfrm>
            <a:off x="0" y="0"/>
            <a:ext cx="9144000" cy="36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1"/>
          <p:cNvSpPr txBox="1"/>
          <p:nvPr>
            <p:ph idx="10" type="dt"/>
          </p:nvPr>
        </p:nvSpPr>
        <p:spPr>
          <a:xfrm>
            <a:off x="457200" y="18288"/>
            <a:ext cx="28956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1" type="ftr"/>
          </p:nvPr>
        </p:nvSpPr>
        <p:spPr>
          <a:xfrm>
            <a:off x="3429000" y="18288"/>
            <a:ext cx="4114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7620000" y="18288"/>
            <a:ext cx="1066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84368" y="465611"/>
            <a:ext cx="852930" cy="54006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9.png"/><Relationship Id="rId4" Type="http://schemas.openxmlformats.org/officeDocument/2006/relationships/hyperlink" Target="https://pt.wikipedia.org/wiki/Tim_Berners-Lee" TargetMode="External"/><Relationship Id="rId5" Type="http://schemas.openxmlformats.org/officeDocument/2006/relationships/hyperlink" Target="https://pt.wikipedia.org/wiki/NeXT" TargetMode="External"/><Relationship Id="rId6" Type="http://schemas.openxmlformats.org/officeDocument/2006/relationships/hyperlink" Target="https://pt.wikipedia.org/wiki/CERN" TargetMode="External"/><Relationship Id="rId7" Type="http://schemas.openxmlformats.org/officeDocument/2006/relationships/hyperlink" Target="https://pt.wikipedia.org/wiki/Servidor_web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ubuntu.com/tutorials/install-and-configure-nginx#6-thats-all" TargetMode="External"/><Relationship Id="rId4" Type="http://schemas.openxmlformats.org/officeDocument/2006/relationships/hyperlink" Target="http://nginx.org/en/docs/beginners_guide.html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ctrTitle"/>
          </p:nvPr>
        </p:nvSpPr>
        <p:spPr>
          <a:xfrm>
            <a:off x="685800" y="1371600"/>
            <a:ext cx="7848600" cy="192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SISTEMAS OPERACIONAIS DE CÓDIGO ABERTO</a:t>
            </a:r>
            <a:endParaRPr/>
          </a:p>
        </p:txBody>
      </p:sp>
      <p:sp>
        <p:nvSpPr>
          <p:cNvPr id="96" name="Google Shape;96;p14"/>
          <p:cNvSpPr txBox="1"/>
          <p:nvPr>
            <p:ph idx="1" type="subTitle"/>
          </p:nvPr>
        </p:nvSpPr>
        <p:spPr>
          <a:xfrm>
            <a:off x="685800" y="3505200"/>
            <a:ext cx="6400800" cy="1752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pt-BR"/>
              <a:t>Servidores Web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ISPs</a:t>
            </a:r>
            <a:endParaRPr/>
          </a:p>
        </p:txBody>
      </p:sp>
      <p:sp>
        <p:nvSpPr>
          <p:cNvPr id="156" name="Google Shape;156;p23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É</a:t>
            </a:r>
            <a:r>
              <a:rPr lang="pt-BR"/>
              <a:t> inviável ligarmos cabos entre todas as redes e roteadores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Cada pequena rede (casa, escritório, etc) precisaria estar conectada a um roteador que estaria conectado a outros roteadores.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Para enviar mensagens da nossa rede para a rede que desejamos alcançar usamos ISPs.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Conectamos nossa rede a um Provedor de Serviço de Internet (ISP, em inglês).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ISPs</a:t>
            </a:r>
            <a:endParaRPr/>
          </a:p>
        </p:txBody>
      </p:sp>
      <p:sp>
        <p:nvSpPr>
          <p:cNvPr id="162" name="Google Shape;162;p24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Um ISP é uma companhia que gerencia alguns roteadores especiais que são conectados e podem também acessar roteadores de outros ISPs.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Então a mensagem da nossa rede é transportada para a rede de redes do ISP e então para a rede de destino.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A Internet é composta por toda esta infraestrutura de redes.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Modems e ISPs</a:t>
            </a:r>
            <a:endParaRPr/>
          </a:p>
        </p:txBody>
      </p:sp>
      <p:sp>
        <p:nvSpPr>
          <p:cNvPr id="168" name="Google Shape;168;p25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3424537" y="-668588"/>
            <a:ext cx="2348350" cy="893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Como a Web funciona</a:t>
            </a:r>
            <a:endParaRPr/>
          </a:p>
        </p:txBody>
      </p:sp>
      <p:sp>
        <p:nvSpPr>
          <p:cNvPr id="175" name="Google Shape;175;p26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pt-BR"/>
              <a:t>O</a:t>
            </a:r>
            <a:r>
              <a:rPr lang="pt-BR"/>
              <a:t> que acontece quando você vê uma página em um navegador, no seu computador ou telefone.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pt-BR"/>
              <a:t>Essa teoria não é essencial para escrever códigos mas é melhor entender o que está acontecendo em segundo plano na internet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Clientes e Servidores</a:t>
            </a:r>
            <a:endParaRPr/>
          </a:p>
        </p:txBody>
      </p:sp>
      <p:sp>
        <p:nvSpPr>
          <p:cNvPr id="181" name="Google Shape;181;p27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Computadores conectados à web são chamados clientes e servidores.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Clientes são os típicos dispositivos conectados à internet dos usuários da web (por exemplo, seu computador conectado ao seu Wi-Fi ou seu telefone conectado à sua rede móvel) e programas de acesso à Web disponíveis nesses dispositivos (geralmente um navegador como Firefox ou Chrome).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Clientes e Servidores</a:t>
            </a:r>
            <a:endParaRPr/>
          </a:p>
        </p:txBody>
      </p:sp>
      <p:sp>
        <p:nvSpPr>
          <p:cNvPr id="187" name="Google Shape;187;p28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Servidores são computadores que armazenam páginas, sites ou aplicativos.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Quando o dispositivo de um cliente quer acessar uma página, uma cópia dela é baixada do servidor para a máquina do cliente para ser apresentada no navegador web do usuário.</a:t>
            </a:r>
            <a:endParaRPr/>
          </a:p>
        </p:txBody>
      </p:sp>
      <p:pic>
        <p:nvPicPr>
          <p:cNvPr id="188" name="Google Shape;18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550" y="4094800"/>
            <a:ext cx="8626899" cy="268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 e Arquivos</a:t>
            </a:r>
            <a:endParaRPr/>
          </a:p>
        </p:txBody>
      </p:sp>
      <p:sp>
        <p:nvSpPr>
          <p:cNvPr id="194" name="Google Shape;194;p29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4805" lvl="0" marL="457200" rtl="0" algn="l">
              <a:spcBef>
                <a:spcPts val="360"/>
              </a:spcBef>
              <a:spcAft>
                <a:spcPts val="0"/>
              </a:spcAft>
              <a:buSzPts val="1830"/>
              <a:buChar char="•"/>
            </a:pPr>
            <a:r>
              <a:rPr lang="pt-BR" sz="2700"/>
              <a:t>Protocolo de Transferência de Hypertexto (Hypertext Transfer Protocol) é um protocolo de aplicação que define uma linguagem para clientes e servidores se comunicarem entre si. </a:t>
            </a:r>
            <a:endParaRPr sz="2700"/>
          </a:p>
          <a:p>
            <a:pPr indent="-344805" lvl="0" marL="457200" rtl="0" algn="l">
              <a:spcBef>
                <a:spcPts val="0"/>
              </a:spcBef>
              <a:spcAft>
                <a:spcPts val="0"/>
              </a:spcAft>
              <a:buSzPts val="1830"/>
              <a:buChar char="•"/>
            </a:pPr>
            <a:r>
              <a:rPr lang="pt-BR" sz="2700"/>
              <a:t>Arquivos componentes: um website é feito de muitos arquivos diferentes</a:t>
            </a:r>
            <a:endParaRPr sz="2700"/>
          </a:p>
          <a:p>
            <a:pPr indent="-344805" lvl="0" marL="457200" rtl="0" algn="l">
              <a:spcBef>
                <a:spcPts val="0"/>
              </a:spcBef>
              <a:spcAft>
                <a:spcPts val="0"/>
              </a:spcAft>
              <a:buSzPts val="1830"/>
              <a:buChar char="•"/>
            </a:pPr>
            <a:r>
              <a:rPr lang="pt-BR" sz="2700"/>
              <a:t>Esses arquivos são divididos em dois tipos principais:</a:t>
            </a:r>
            <a:endParaRPr sz="2700"/>
          </a:p>
          <a:p>
            <a:pPr indent="-344805" lvl="1" marL="914400" rtl="0" algn="l">
              <a:spcBef>
                <a:spcPts val="0"/>
              </a:spcBef>
              <a:spcAft>
                <a:spcPts val="0"/>
              </a:spcAft>
              <a:buSzPts val="1830"/>
              <a:buChar char="•"/>
            </a:pPr>
            <a:r>
              <a:rPr lang="pt-BR" sz="2300"/>
              <a:t>Arquivos de Código: os sites são feitos principalmente de HTML, CSS e JavaScript, etc.</a:t>
            </a:r>
            <a:endParaRPr sz="2300"/>
          </a:p>
          <a:p>
            <a:pPr indent="-344805" lvl="1" marL="914400" rtl="0" algn="l">
              <a:spcBef>
                <a:spcPts val="0"/>
              </a:spcBef>
              <a:spcAft>
                <a:spcPts val="0"/>
              </a:spcAft>
              <a:buSzPts val="1830"/>
              <a:buChar char="•"/>
            </a:pPr>
            <a:r>
              <a:rPr lang="pt-BR" sz="2300"/>
              <a:t>Recursos: esse é o nome coletivo para todas as outras coisas que compõem um site, como imagens, música, vídeos, documentos do Word e PDFs.</a:t>
            </a:r>
            <a:endParaRPr sz="23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Processo</a:t>
            </a:r>
            <a:endParaRPr/>
          </a:p>
        </p:txBody>
      </p:sp>
      <p:sp>
        <p:nvSpPr>
          <p:cNvPr id="200" name="Google Shape;200;p30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pt-BR"/>
              <a:t>Quando você digita um endereço da web no seu navegador:</a:t>
            </a:r>
            <a:endParaRPr/>
          </a:p>
          <a:p>
            <a:pPr indent="-318468" lvl="0" marL="457200" rtl="0" algn="l">
              <a:spcBef>
                <a:spcPts val="360"/>
              </a:spcBef>
              <a:spcAft>
                <a:spcPts val="0"/>
              </a:spcAft>
              <a:buSzPct val="63750"/>
              <a:buAutoNum type="arabicPeriod"/>
            </a:pPr>
            <a:r>
              <a:rPr lang="pt-BR"/>
              <a:t>O navegador vai para o servidor de DNS e encontra o endereço verdadeiro de onde o site está hospedado</a:t>
            </a:r>
            <a:endParaRPr/>
          </a:p>
          <a:p>
            <a:pPr indent="-318468" lvl="0" marL="457200" rtl="0" algn="l">
              <a:spcBef>
                <a:spcPts val="0"/>
              </a:spcBef>
              <a:spcAft>
                <a:spcPts val="0"/>
              </a:spcAft>
              <a:buSzPct val="63750"/>
              <a:buAutoNum type="arabicPeriod"/>
            </a:pPr>
            <a:r>
              <a:rPr lang="pt-BR"/>
              <a:t>O navegador manda uma mensagem de requisição HTTP para o servidor, pedindo que envie uma cópia do site ao cliente. Esta mensagem e todos os outros dados enviados entre o cliente e o servidor são enviados pela sua conexão à internet usando TCP/IP.</a:t>
            </a:r>
            <a:endParaRPr/>
          </a:p>
          <a:p>
            <a:pPr indent="-318468" lvl="0" marL="457200" rtl="0" algn="l">
              <a:spcBef>
                <a:spcPts val="0"/>
              </a:spcBef>
              <a:spcAft>
                <a:spcPts val="0"/>
              </a:spcAft>
              <a:buSzPct val="63750"/>
              <a:buAutoNum type="arabicPeriod"/>
            </a:pPr>
            <a:r>
              <a:rPr lang="pt-BR"/>
              <a:t>Se o servidor aprovar a requisição do cliente, o servidor enviará ao cliente uma mensagem "200 OK", que significa "Você pode ver esse site, aqui está o conteúdo" e então começa a enviar os arquivos do site para o navegador como uma série de pequenos pedaços chamados pacotes de dados</a:t>
            </a:r>
            <a:endParaRPr/>
          </a:p>
          <a:p>
            <a:pPr indent="-318468" lvl="0" marL="457200" rtl="0" algn="l">
              <a:spcBef>
                <a:spcPts val="0"/>
              </a:spcBef>
              <a:spcAft>
                <a:spcPts val="0"/>
              </a:spcAft>
              <a:buSzPct val="63750"/>
              <a:buAutoNum type="arabicPeriod"/>
            </a:pPr>
            <a:r>
              <a:rPr lang="pt-BR"/>
              <a:t>O navegador monta os pequenos pedaços em um site completo e o mostra ao usuário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Web Server</a:t>
            </a:r>
            <a:endParaRPr/>
          </a:p>
        </p:txBody>
      </p:sp>
      <p:sp>
        <p:nvSpPr>
          <p:cNvPr id="206" name="Google Shape;206;p31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pt-BR"/>
              <a:t>"Servidor web (web server)" pode referir ao hardware ou ao software, ou ambos trabalhando juntos.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Referente ao hardware, um servidor web é um computador que armazena arquivos que compõem os sites (por exemplo, documentos HTML, imagens, folhas de estilo, e arquivos JavaScript) e os entrega para o dispositivo do usuário final. Está conectado a Internet e pode ser acessado através do seu nome de domínio (DNS), como por exemplo mozilla.org.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Web Server</a:t>
            </a:r>
            <a:endParaRPr/>
          </a:p>
        </p:txBody>
      </p:sp>
      <p:sp>
        <p:nvSpPr>
          <p:cNvPr id="212" name="Google Shape;212;p32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pt-BR" sz="2600"/>
              <a:t>"Servidor web (web server)" pode referir ao hardware ou ao software, ou ambos trabalhando juntos.</a:t>
            </a:r>
            <a:endParaRPr sz="26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-338455" lvl="0" marL="457200" rtl="0" algn="l">
              <a:spcBef>
                <a:spcPts val="360"/>
              </a:spcBef>
              <a:spcAft>
                <a:spcPts val="0"/>
              </a:spcAft>
              <a:buSzPts val="1730"/>
              <a:buChar char="•"/>
            </a:pPr>
            <a:r>
              <a:rPr lang="pt-BR" sz="2600"/>
              <a:t>Referente ao software, um servidor web inclui diversos componentes que controlam como os usuários acessam os arquivos hospedados (armazenados para disponibilização), no mínimo um servidor HTTP. </a:t>
            </a:r>
            <a:endParaRPr sz="2600"/>
          </a:p>
          <a:p>
            <a:pPr indent="-338455" lvl="1" marL="914400" rtl="0" algn="l">
              <a:spcBef>
                <a:spcPts val="0"/>
              </a:spcBef>
              <a:spcAft>
                <a:spcPts val="0"/>
              </a:spcAft>
              <a:buSzPts val="1730"/>
              <a:buChar char="•"/>
            </a:pPr>
            <a:r>
              <a:rPr lang="pt-BR" sz="2200"/>
              <a:t>Um servidor HTTP é um software que compreende URLs (endereços web) e HTTP (o protocolo que seu navegador utiliza para visualizar páginas web.</a:t>
            </a:r>
            <a:endParaRPr sz="22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Internet</a:t>
            </a:r>
            <a:endParaRPr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A Internet é a espinha dorsal da Web, a infraestrutura técnica que faz a Web possível.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Mas basicamente, a Internet é uma gigantesca rede de computadores que se comunicam juntos.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A Internet </a:t>
            </a:r>
            <a:r>
              <a:rPr lang="pt-BR"/>
              <a:t>começou nos anos 60 como um projeto de pesquisa consolidado pelo exército norte americano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Web Server</a:t>
            </a:r>
            <a:endParaRPr/>
          </a:p>
        </p:txBody>
      </p:sp>
      <p:sp>
        <p:nvSpPr>
          <p:cNvPr id="218" name="Google Shape;218;p33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O</a:t>
            </a:r>
            <a:r>
              <a:rPr lang="pt-BR"/>
              <a:t> navegador fará uma requisição utilizando o protocolo HTTP sempre que necessitar de um um arquivo hospedado em um servidor web.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Quando a requisição alcançar o servidor web correto (hardware), o servidor HTTP (software) enviará o documento requerido, também via HTTP.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Web Server</a:t>
            </a:r>
            <a:endParaRPr/>
          </a:p>
        </p:txBody>
      </p:sp>
      <p:sp>
        <p:nvSpPr>
          <p:cNvPr id="224" name="Google Shape;224;p34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2105" lvl="0" marL="45720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SzPts val="1630"/>
              <a:buChar char="•"/>
            </a:pPr>
            <a:r>
              <a:rPr lang="pt-BR" sz="2500"/>
              <a:t>Um </a:t>
            </a:r>
            <a:r>
              <a:rPr b="1" lang="pt-BR" sz="2500"/>
              <a:t>servidor web estático</a:t>
            </a:r>
            <a:r>
              <a:rPr lang="pt-BR" sz="2500"/>
              <a:t> consiste em um computador (hardware) com um servidor HTTP (software). </a:t>
            </a:r>
            <a:endParaRPr sz="2500"/>
          </a:p>
          <a:p>
            <a:pPr indent="-332105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30"/>
              <a:buChar char="•"/>
            </a:pPr>
            <a:r>
              <a:rPr lang="pt-BR" sz="2500"/>
              <a:t>É chamado "estático" porque o servidor envia seus arquivos tal como foram criados e armazenados (hospedados) ao navegador.</a:t>
            </a:r>
            <a:endParaRPr sz="2500"/>
          </a:p>
          <a:p>
            <a:pPr indent="0" lvl="0" marL="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32105" lvl="0" marL="457200" rtl="0" algn="l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buSzPts val="1630"/>
              <a:buChar char="•"/>
            </a:pPr>
            <a:r>
              <a:rPr lang="pt-BR" sz="2500"/>
              <a:t>Um </a:t>
            </a:r>
            <a:r>
              <a:rPr b="1" lang="pt-BR" sz="2500"/>
              <a:t>servidor web dinâmico</a:t>
            </a:r>
            <a:r>
              <a:rPr lang="pt-BR" sz="2500"/>
              <a:t> consiste em um servidor web estático com software adicional, mais comumente um servidor de aplicações (application server) e um banco de dados (database). </a:t>
            </a:r>
            <a:endParaRPr sz="2500"/>
          </a:p>
          <a:p>
            <a:pPr indent="-332105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30"/>
              <a:buChar char="•"/>
            </a:pPr>
            <a:r>
              <a:rPr lang="pt-BR" sz="2500"/>
              <a:t>É chamado "dinâmico" porque o servidor de aplicações atualiza ("personaliza") os arquivos hospedados antes de enviá-los ao navegador através do servidor HTTP.</a:t>
            </a:r>
            <a:endParaRPr sz="25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Web Server</a:t>
            </a:r>
            <a:endParaRPr/>
          </a:p>
        </p:txBody>
      </p:sp>
      <p:sp>
        <p:nvSpPr>
          <p:cNvPr id="230" name="Google Shape;230;p35"/>
          <p:cNvSpPr txBox="1"/>
          <p:nvPr>
            <p:ph idx="1" type="body"/>
          </p:nvPr>
        </p:nvSpPr>
        <p:spPr>
          <a:xfrm>
            <a:off x="287125" y="1600200"/>
            <a:ext cx="85698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Por exemplo, para produzir as páginas finalizadas que você vê em seu navegador, o servidor de aplicações pode completar um modelo de página HTML (HTML template) com o conteúdo obtido de um banco de dados.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Sites como o MDN ou a Wikipédia possuem vários milhares de páginas web, mas elas não são realmente documentos HTML, mas apenas alguns poucos templates HTML e uma gigantesca base de dados.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Essa configuração agiliza e facilita o gerenciamento e a entrega do conteúdo.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Servindo Arquivos</a:t>
            </a:r>
            <a:endParaRPr/>
          </a:p>
        </p:txBody>
      </p:sp>
      <p:sp>
        <p:nvSpPr>
          <p:cNvPr id="236" name="Google Shape;236;p36"/>
          <p:cNvSpPr txBox="1"/>
          <p:nvPr>
            <p:ph idx="1" type="body"/>
          </p:nvPr>
        </p:nvSpPr>
        <p:spPr>
          <a:xfrm>
            <a:off x="165650" y="1600200"/>
            <a:ext cx="88128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8455" lvl="0" marL="457200" rtl="0" algn="l">
              <a:spcBef>
                <a:spcPts val="360"/>
              </a:spcBef>
              <a:spcAft>
                <a:spcPts val="0"/>
              </a:spcAft>
              <a:buSzPts val="1730"/>
              <a:buChar char="•"/>
            </a:pPr>
            <a:r>
              <a:rPr lang="pt-BR" sz="2600"/>
              <a:t>Um servidor web precisa armazenar os arquivos dos websites, como todos os documentos HTML e seus assets, que incluem imagens, páginas de estilo CSS, arquivos JavaScript, fontes e vídeos.</a:t>
            </a:r>
            <a:endParaRPr sz="2600"/>
          </a:p>
          <a:p>
            <a:pPr indent="-338455" lvl="0" marL="457200" rtl="0" algn="l">
              <a:spcBef>
                <a:spcPts val="0"/>
              </a:spcBef>
              <a:spcAft>
                <a:spcPts val="0"/>
              </a:spcAft>
              <a:buSzPts val="1730"/>
              <a:buChar char="•"/>
            </a:pPr>
            <a:r>
              <a:rPr lang="pt-BR" sz="2600"/>
              <a:t>Tecnicamente, você pode servir todos esses arquivos em seu próprio computador. Mas, é muito mais conveniente armazená-los em um servidor web dedicado que</a:t>
            </a:r>
            <a:endParaRPr sz="2600"/>
          </a:p>
          <a:p>
            <a:pPr indent="-338455" lvl="1" marL="914400" rtl="0" algn="l">
              <a:spcBef>
                <a:spcPts val="0"/>
              </a:spcBef>
              <a:spcAft>
                <a:spcPts val="0"/>
              </a:spcAft>
              <a:buSzPts val="1730"/>
              <a:buChar char="•"/>
            </a:pPr>
            <a:r>
              <a:rPr lang="pt-BR" sz="2200"/>
              <a:t>está sempre "vivo" e rodando</a:t>
            </a:r>
            <a:endParaRPr sz="2200"/>
          </a:p>
          <a:p>
            <a:pPr indent="-338455" lvl="1" marL="914400" rtl="0" algn="l">
              <a:spcBef>
                <a:spcPts val="0"/>
              </a:spcBef>
              <a:spcAft>
                <a:spcPts val="0"/>
              </a:spcAft>
              <a:buSzPts val="1730"/>
              <a:buChar char="•"/>
            </a:pPr>
            <a:r>
              <a:rPr lang="pt-BR" sz="2200"/>
              <a:t>está sempre conectado à Internet</a:t>
            </a:r>
            <a:endParaRPr sz="2200"/>
          </a:p>
          <a:p>
            <a:pPr indent="-338455" lvl="1" marL="914400" rtl="0" algn="l">
              <a:spcBef>
                <a:spcPts val="0"/>
              </a:spcBef>
              <a:spcAft>
                <a:spcPts val="0"/>
              </a:spcAft>
              <a:buSzPts val="1730"/>
              <a:buChar char="•"/>
            </a:pPr>
            <a:r>
              <a:rPr lang="pt-BR" sz="2200"/>
              <a:t>tem o mesmo endereço IP sempre (nem todos ISPs fornecem um endereço IP fixo para linhas domésticas)</a:t>
            </a:r>
            <a:endParaRPr sz="2200"/>
          </a:p>
          <a:p>
            <a:pPr indent="-338455" lvl="1" marL="914400" rtl="0" algn="l">
              <a:spcBef>
                <a:spcPts val="0"/>
              </a:spcBef>
              <a:spcAft>
                <a:spcPts val="0"/>
              </a:spcAft>
              <a:buSzPts val="1730"/>
              <a:buChar char="•"/>
            </a:pPr>
            <a:r>
              <a:rPr lang="pt-BR" sz="2200"/>
              <a:t>é mantido por um provedor de terceiros</a:t>
            </a:r>
            <a:endParaRPr sz="22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7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7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3" name="Google Shape;24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78500"/>
            <a:ext cx="8229601" cy="6172201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7"/>
          <p:cNvSpPr txBox="1"/>
          <p:nvPr/>
        </p:nvSpPr>
        <p:spPr>
          <a:xfrm>
            <a:off x="107625" y="6250700"/>
            <a:ext cx="8960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50" u="sng">
                <a:solidFill>
                  <a:srgbClr val="3366CC"/>
                </a:solidFill>
                <a:highlight>
                  <a:srgbClr val="F8F9FA"/>
                </a:highlight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Tim Berners-Lee</a:t>
            </a:r>
            <a:r>
              <a:rPr lang="pt-BR" sz="1650">
                <a:solidFill>
                  <a:srgbClr val="202122"/>
                </a:solidFill>
                <a:highlight>
                  <a:srgbClr val="F8F9FA"/>
                </a:highlight>
              </a:rPr>
              <a:t> usou este </a:t>
            </a:r>
            <a:r>
              <a:rPr lang="pt-BR" sz="1650">
                <a:solidFill>
                  <a:srgbClr val="3366CC"/>
                </a:solidFill>
                <a:highlight>
                  <a:srgbClr val="F8F9FA"/>
                </a:highlight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NeXTcube</a:t>
            </a:r>
            <a:r>
              <a:rPr lang="pt-BR" sz="1650">
                <a:solidFill>
                  <a:srgbClr val="202122"/>
                </a:solidFill>
                <a:highlight>
                  <a:srgbClr val="F8F9FA"/>
                </a:highlight>
              </a:rPr>
              <a:t> no </a:t>
            </a:r>
            <a:r>
              <a:rPr lang="pt-BR" sz="1650">
                <a:solidFill>
                  <a:srgbClr val="3366CC"/>
                </a:solidFill>
                <a:highlight>
                  <a:srgbClr val="F8F9FA"/>
                </a:highlight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CERN</a:t>
            </a:r>
            <a:r>
              <a:rPr lang="pt-BR" sz="1650">
                <a:solidFill>
                  <a:srgbClr val="202122"/>
                </a:solidFill>
                <a:highlight>
                  <a:srgbClr val="F8F9FA"/>
                </a:highlight>
              </a:rPr>
              <a:t> para criar o primeiro </a:t>
            </a:r>
            <a:r>
              <a:rPr lang="pt-BR" sz="1650">
                <a:solidFill>
                  <a:srgbClr val="3366CC"/>
                </a:solidFill>
                <a:highlight>
                  <a:srgbClr val="F8F9FA"/>
                </a:highlight>
                <a:uFill>
                  <a:noFill/>
                </a:u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servidor web</a:t>
            </a:r>
            <a:r>
              <a:rPr lang="pt-BR" sz="1650">
                <a:solidFill>
                  <a:srgbClr val="202122"/>
                </a:solidFill>
                <a:highlight>
                  <a:srgbClr val="F8F9FA"/>
                </a:highlight>
              </a:rPr>
              <a:t> do mundo.</a:t>
            </a:r>
            <a:endParaRPr sz="21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8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</a:t>
            </a:r>
            <a:endParaRPr/>
          </a:p>
        </p:txBody>
      </p:sp>
      <p:sp>
        <p:nvSpPr>
          <p:cNvPr id="250" name="Google Shape;250;p38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U</a:t>
            </a:r>
            <a:r>
              <a:rPr lang="pt-BR"/>
              <a:t>m servidor web fornece suporte para HTTP (protocolo de transferência de hipertexto).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Como o próprio nome indica, o HTTP especifica como transferir arquivos de hipertexto (ou seja, documentos vinculados da web) entre dois computadores.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Um protocolo é um conjunto de regras para comunicação entre dois computadores. HTTP é um protocolo textual sem estado.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9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</a:t>
            </a:r>
            <a:endParaRPr/>
          </a:p>
        </p:txBody>
      </p:sp>
      <p:sp>
        <p:nvSpPr>
          <p:cNvPr id="256" name="Google Shape;256;p39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pt-BR" sz="2500"/>
              <a:t>Textual</a:t>
            </a:r>
            <a:endParaRPr sz="2500"/>
          </a:p>
          <a:p>
            <a:pPr indent="-332105" lvl="0" marL="457200" rtl="0" algn="l">
              <a:spcBef>
                <a:spcPts val="360"/>
              </a:spcBef>
              <a:spcAft>
                <a:spcPts val="0"/>
              </a:spcAft>
              <a:buSzPts val="1630"/>
              <a:buChar char="•"/>
            </a:pPr>
            <a:r>
              <a:rPr lang="pt-BR" sz="2500"/>
              <a:t>Todos os comandos são de texto simples e legíveis por humanos.</a:t>
            </a:r>
            <a:endParaRPr sz="25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pt-BR" sz="2500"/>
              <a:t>Sem estado</a:t>
            </a:r>
            <a:endParaRPr sz="2500"/>
          </a:p>
          <a:p>
            <a:pPr indent="-332105" lvl="0" marL="457200" rtl="0" algn="l">
              <a:spcBef>
                <a:spcPts val="360"/>
              </a:spcBef>
              <a:spcAft>
                <a:spcPts val="0"/>
              </a:spcAft>
              <a:buSzPts val="1630"/>
              <a:buChar char="•"/>
            </a:pPr>
            <a:r>
              <a:rPr lang="pt-BR" sz="2500"/>
              <a:t>Nem o servidor nem o cliente lembram de comunicações anteriores. </a:t>
            </a:r>
            <a:endParaRPr sz="2500"/>
          </a:p>
          <a:p>
            <a:pPr indent="-332105" lvl="0" marL="457200" rtl="0" algn="l">
              <a:spcBef>
                <a:spcPts val="0"/>
              </a:spcBef>
              <a:spcAft>
                <a:spcPts val="0"/>
              </a:spcAft>
              <a:buSzPts val="1630"/>
              <a:buChar char="•"/>
            </a:pPr>
            <a:r>
              <a:rPr lang="pt-BR" sz="2500"/>
              <a:t>Por exemplo, confiando apenas no HTTP, um servidor não consegue se lembrar de uma senha digitada ou da etapa em que você está em uma transação. </a:t>
            </a:r>
            <a:endParaRPr sz="2500"/>
          </a:p>
          <a:p>
            <a:pPr indent="-332105" lvl="0" marL="457200" rtl="0" algn="l">
              <a:spcBef>
                <a:spcPts val="0"/>
              </a:spcBef>
              <a:spcAft>
                <a:spcPts val="0"/>
              </a:spcAft>
              <a:buSzPts val="1630"/>
              <a:buChar char="•"/>
            </a:pPr>
            <a:r>
              <a:rPr lang="pt-BR" sz="2500"/>
              <a:t>Você precisa de um servidor de aplicativos para tarefas como essa.</a:t>
            </a:r>
            <a:endParaRPr sz="2500"/>
          </a:p>
          <a:p>
            <a:pPr indent="-332105" lvl="0" marL="457200" rtl="0" algn="l">
              <a:spcBef>
                <a:spcPts val="0"/>
              </a:spcBef>
              <a:spcAft>
                <a:spcPts val="0"/>
              </a:spcAft>
              <a:buSzPts val="1630"/>
              <a:buChar char="•"/>
            </a:pPr>
            <a:r>
              <a:rPr lang="pt-BR" sz="2500"/>
              <a:t>O que os navegadores salvam para saber informações de login e sessão de usuário?</a:t>
            </a:r>
            <a:endParaRPr sz="25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0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</a:t>
            </a:r>
            <a:endParaRPr/>
          </a:p>
        </p:txBody>
      </p:sp>
      <p:sp>
        <p:nvSpPr>
          <p:cNvPr id="262" name="Google Shape;262;p40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pt-BR"/>
              <a:t>O HTTP fornece regras claras sobre como um cliente e um servidor se comunicam. Exemplos:</a:t>
            </a:r>
            <a:endParaRPr/>
          </a:p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Somente clientes podem fazer requisições HTTP, e somente para servidores.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Servidores podem apenas responder a uma requisição HTTP dos clientes.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Quando fizer a requisição de um arquivo via HTTP, os clientes devem fornecer a URL do arquivo.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O servidor web deve responder todas as requisições HTTP, mesmo que seja com uma mensagem de erro.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1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</a:t>
            </a:r>
            <a:endParaRPr/>
          </a:p>
        </p:txBody>
      </p:sp>
      <p:sp>
        <p:nvSpPr>
          <p:cNvPr id="268" name="Google Shape;268;p41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pt-BR"/>
              <a:t>Em um servidor web, o servidor HTTP é responsável por processar e responder as requisições recebidas.</a:t>
            </a:r>
            <a:endParaRPr/>
          </a:p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Ao receber uma requisição, um servidor HTTP primeiramente confirma se a URL requisitada corresponde ao arquivo existente.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Se confirmar, o servidor web envia o conteúdo do arquivo de volta ao navegador.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Senão, o servidor de aplicações cria o arquivo necessário.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Se nenhum dos processos for possível, o servidor web retorna uma mensagem de erro ao navegador, mais conhecido como "404 Not Found".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Esse erro é tão comum que muitos desevolvedores web passam um bom tempo criando páginas de erro do 404.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2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Conteúdo estático vs. dinâmico</a:t>
            </a:r>
            <a:endParaRPr/>
          </a:p>
        </p:txBody>
      </p:sp>
      <p:sp>
        <p:nvSpPr>
          <p:cNvPr id="274" name="Google Shape;274;p42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U</a:t>
            </a:r>
            <a:r>
              <a:rPr lang="pt-BR"/>
              <a:t>m servidor pode fornecer tanto um conteúdo estático quanto dinâmico. "Estático" significa "da forma que está".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Websites estáticos são os mais fáceis de configurar, então sugerimos que faça seu primeiro site estático.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"Dinâmico" significa que o servidor processa o conteúdo ou o gera a partir de um banco de dados.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Essa solução fornece mais flexibilidade, mas a arquitetura fica mais difícil de lidar, fazendo com que seja muito mais complexo desenvolver o website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Internet</a:t>
            </a:r>
            <a:endParaRPr/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Tornou-se uma infraestrutura pública nos anos 80 com o suporte dado por diversas universidades públicas e companhias privadas.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As várias tecnologias que suportam a internet evoluíram através do tempo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Seu funcionamento não mudou muito: é uma forma de conectar computadores e garantir, em qualquer situação, que eles encontrem uma forma de se manter conectados.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3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Web Servers</a:t>
            </a:r>
            <a:endParaRPr/>
          </a:p>
        </p:txBody>
      </p:sp>
      <p:sp>
        <p:nvSpPr>
          <p:cNvPr id="280" name="Google Shape;280;p43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Existem muitos servidores de aplicações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Alguns servidores de aplicações atendem à categorias específicas de websites como blogs, wikis ou lojas virtuais.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Outros, os chamados CMSs (sistemas de gerenciamento de conteúdo), são mais genéricos.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Se estiver desenvolvendo um website dinâmico, reserve um tempo para escolher uma ferramenta que atenda às suas necessidades.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A menos que tenha alguma necessidade específica para o seu servidor web, não há necessidade de criar seu próprio servidor de aplicação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4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Práticas de segurança do servidor web</a:t>
            </a:r>
            <a:endParaRPr/>
          </a:p>
        </p:txBody>
      </p:sp>
      <p:sp>
        <p:nvSpPr>
          <p:cNvPr id="286" name="Google Shape;286;p44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b="1" lang="pt-BR"/>
              <a:t>proxy reverso,</a:t>
            </a:r>
            <a:r>
              <a:rPr lang="pt-BR"/>
              <a:t> que é projetado para ocultar um servidor interno e atuar como intermediário para o tráfego originado em um servidor interno;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b="1" lang="pt-BR"/>
              <a:t>restrição de acesso</a:t>
            </a:r>
            <a:r>
              <a:rPr lang="pt-BR"/>
              <a:t> por meio de processos como limitar o acesso do host da web a máquinas de infraestrutura ou usar Secure Socket Shell ( SSH );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manter os servidores web atualizados para ajudar a garantir que o servidor web não seja suscetível a </a:t>
            </a:r>
            <a:r>
              <a:rPr b="1" lang="pt-BR"/>
              <a:t>vulnerabilidades</a:t>
            </a:r>
            <a:r>
              <a:rPr lang="pt-BR"/>
              <a:t>;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b="1" lang="pt-BR"/>
              <a:t>monitoramento de rede</a:t>
            </a:r>
            <a:r>
              <a:rPr lang="pt-BR"/>
              <a:t> para garantir que não haja nenhuma atividade não autorizada; e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b="1" lang="pt-BR"/>
              <a:t>firewalls</a:t>
            </a:r>
            <a:r>
              <a:rPr lang="pt-BR"/>
              <a:t> podem monitorar o tráfego HTTP e bloquear portas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Ter um Secure Sockets Layer ( SSL ) atualizado pode ajudar a manter os dados seguros.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5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Web Servers</a:t>
            </a:r>
            <a:endParaRPr/>
          </a:p>
        </p:txBody>
      </p:sp>
      <p:sp>
        <p:nvSpPr>
          <p:cNvPr id="292" name="Google Shape;292;p45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pt-BR"/>
              <a:t>Há vários servidores web comuns disponíveis incluindo:</a:t>
            </a:r>
            <a:endParaRPr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pt-BR"/>
              <a:t>Servidor HTTP Apache</a:t>
            </a:r>
            <a:r>
              <a:rPr lang="pt-BR"/>
              <a:t>. </a:t>
            </a:r>
            <a:endParaRPr/>
          </a:p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Desenvolvido pela Apache Software Foundation, é um servidor web gratuito e de código aberto para Windows, Mac OS X, Unix, Linux, Solaris e outros sistemas operacionais; ele precisa da licença Apache.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pt-BR"/>
              <a:t>Serviços de Informações da Internet da Microsoft (IIS)</a:t>
            </a:r>
            <a:r>
              <a:rPr lang="pt-BR"/>
              <a:t>. </a:t>
            </a:r>
            <a:endParaRPr/>
          </a:p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Desenvolvido pela Microsoft para plataformas Microsoft; não é de código aberto, mas amplamente utilizado.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6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Web Servers</a:t>
            </a:r>
            <a:endParaRPr/>
          </a:p>
        </p:txBody>
      </p:sp>
      <p:sp>
        <p:nvSpPr>
          <p:cNvPr id="298" name="Google Shape;298;p46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7500" lnSpcReduction="1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pt-BR"/>
              <a:t>Há vários servidores web comuns disponíveis incluindo: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pt-BR"/>
              <a:t>Nginx</a:t>
            </a:r>
            <a:r>
              <a:rPr lang="pt-BR"/>
              <a:t>. </a:t>
            </a:r>
            <a:endParaRPr/>
          </a:p>
          <a:p>
            <a:pPr indent="-303895" lvl="0" marL="457200" rtl="0" algn="l">
              <a:spcBef>
                <a:spcPts val="36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Um servidor Web de código aberto popular para administradores devido à sua leve utilização de recursos e escalabilidade. </a:t>
            </a:r>
            <a:endParaRPr/>
          </a:p>
          <a:p>
            <a:pPr indent="-303895" lvl="0" marL="457200" rtl="0" algn="l">
              <a:spcBef>
                <a:spcPts val="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Ele pode lidar com muitas sessões simultâneas devido à sua arquitetura orientada a eventos. </a:t>
            </a:r>
            <a:endParaRPr/>
          </a:p>
          <a:p>
            <a:pPr indent="-303895" lvl="0" marL="457200" rtl="0" algn="l">
              <a:spcBef>
                <a:spcPts val="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O Nginx também pode ser usado como servidor proxy e balanceador de carga .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pt-BR"/>
              <a:t>Lighttpd</a:t>
            </a:r>
            <a:r>
              <a:rPr lang="pt-BR"/>
              <a:t>. </a:t>
            </a:r>
            <a:endParaRPr/>
          </a:p>
          <a:p>
            <a:pPr indent="-303895" lvl="0" marL="457200" rtl="0" algn="l">
              <a:spcBef>
                <a:spcPts val="36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Um servidor web gratuito que vem com o sistema operacional FreeBSD. </a:t>
            </a:r>
            <a:endParaRPr/>
          </a:p>
          <a:p>
            <a:pPr indent="-303895" lvl="0" marL="457200" rtl="0" algn="l">
              <a:spcBef>
                <a:spcPts val="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É visto como rápido e seguro, enquanto consome menos energia da CPU.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pt-BR"/>
              <a:t>Servidor Web Sun Java System</a:t>
            </a:r>
            <a:r>
              <a:rPr lang="pt-BR"/>
              <a:t>. </a:t>
            </a:r>
            <a:endParaRPr/>
          </a:p>
          <a:p>
            <a:pPr indent="-303895" lvl="0" marL="457200" rtl="0" algn="l">
              <a:spcBef>
                <a:spcPts val="36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Um servidor web gratuito da Sun Microsystems que pode ser executado em Windows, Linux e Unix. </a:t>
            </a:r>
            <a:endParaRPr/>
          </a:p>
          <a:p>
            <a:pPr indent="-303895" lvl="0" marL="457200" rtl="0" algn="l">
              <a:spcBef>
                <a:spcPts val="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Está bem equipado para lidar com sites de médio a grande porte.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7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Web Servers</a:t>
            </a:r>
            <a:endParaRPr/>
          </a:p>
        </p:txBody>
      </p:sp>
      <p:sp>
        <p:nvSpPr>
          <p:cNvPr id="304" name="Google Shape;304;p47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As considerações na escolha de um servidor web incluem quão bem ele funciona com o sistema operacional e outros servidores;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sua capacidade de lidar com programação do lado do servidor;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características de segurança;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As ferramentas de publicação, mecanismo de pesquisa e criação de sites que o acompanham.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Os servidores da Web também podem ter configurações diferentes e definir valores padrão.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Para criar alto desempenho, um servidor web, alta taxa de transferência e baixa latência ajudará.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8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Bibliotecas de Web Server</a:t>
            </a:r>
            <a:endParaRPr/>
          </a:p>
        </p:txBody>
      </p:sp>
      <p:sp>
        <p:nvSpPr>
          <p:cNvPr id="310" name="Google Shape;310;p48"/>
          <p:cNvSpPr txBox="1"/>
          <p:nvPr>
            <p:ph idx="1" type="body"/>
          </p:nvPr>
        </p:nvSpPr>
        <p:spPr>
          <a:xfrm>
            <a:off x="198775" y="1600200"/>
            <a:ext cx="87465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8455" lvl="0" marL="457200" rtl="0" algn="l">
              <a:spcBef>
                <a:spcPts val="360"/>
              </a:spcBef>
              <a:spcAft>
                <a:spcPts val="0"/>
              </a:spcAft>
              <a:buSzPts val="1730"/>
              <a:buChar char="•"/>
            </a:pPr>
            <a:r>
              <a:rPr lang="pt-BR" sz="2600"/>
              <a:t>Server-side web frameworks (a.k.a. "web application frameworks") são estruturas de software que facilitam escrever, manter e dimensionar aplicativos da Web. </a:t>
            </a:r>
            <a:endParaRPr sz="2600"/>
          </a:p>
          <a:p>
            <a:pPr indent="-338455" lvl="0" marL="457200" rtl="0" algn="l">
              <a:spcBef>
                <a:spcPts val="0"/>
              </a:spcBef>
              <a:spcAft>
                <a:spcPts val="0"/>
              </a:spcAft>
              <a:buSzPts val="1730"/>
              <a:buChar char="•"/>
            </a:pPr>
            <a:r>
              <a:rPr lang="pt-BR" sz="2600"/>
              <a:t>Eles fornecem ferramentas e bibliotecas que simplificam tarefas comuns de desenvolvimento da Web: </a:t>
            </a:r>
            <a:endParaRPr sz="2600"/>
          </a:p>
          <a:p>
            <a:pPr indent="-338455" lvl="1" marL="914400" rtl="0" algn="l">
              <a:spcBef>
                <a:spcPts val="0"/>
              </a:spcBef>
              <a:spcAft>
                <a:spcPts val="0"/>
              </a:spcAft>
              <a:buSzPts val="1730"/>
              <a:buChar char="•"/>
            </a:pPr>
            <a:r>
              <a:rPr lang="pt-BR" sz="2200"/>
              <a:t>roteamento de URLs para manipuladores apropriados</a:t>
            </a:r>
            <a:endParaRPr sz="2200"/>
          </a:p>
          <a:p>
            <a:pPr indent="-338455" lvl="1" marL="914400" rtl="0" algn="l">
              <a:spcBef>
                <a:spcPts val="0"/>
              </a:spcBef>
              <a:spcAft>
                <a:spcPts val="0"/>
              </a:spcAft>
              <a:buSzPts val="1730"/>
              <a:buChar char="•"/>
            </a:pPr>
            <a:r>
              <a:rPr lang="pt-BR" sz="2200"/>
              <a:t>interação com bancos de dados</a:t>
            </a:r>
            <a:endParaRPr sz="2200"/>
          </a:p>
          <a:p>
            <a:pPr indent="-338455" lvl="1" marL="914400" rtl="0" algn="l">
              <a:spcBef>
                <a:spcPts val="0"/>
              </a:spcBef>
              <a:spcAft>
                <a:spcPts val="0"/>
              </a:spcAft>
              <a:buSzPts val="1730"/>
              <a:buChar char="•"/>
            </a:pPr>
            <a:r>
              <a:rPr lang="pt-BR" sz="2200"/>
              <a:t>sessões e autorização de usuários</a:t>
            </a:r>
            <a:endParaRPr sz="2200"/>
          </a:p>
          <a:p>
            <a:pPr indent="-338455" lvl="1" marL="914400" rtl="0" algn="l">
              <a:spcBef>
                <a:spcPts val="0"/>
              </a:spcBef>
              <a:spcAft>
                <a:spcPts val="0"/>
              </a:spcAft>
              <a:buSzPts val="1730"/>
              <a:buChar char="•"/>
            </a:pPr>
            <a:r>
              <a:rPr lang="pt-BR" sz="2200"/>
              <a:t>formatação de saída (por exemplo, HTML, JSON, XML) </a:t>
            </a:r>
            <a:endParaRPr sz="2200"/>
          </a:p>
          <a:p>
            <a:pPr indent="-338455" lvl="1" marL="914400" rtl="0" algn="l">
              <a:spcBef>
                <a:spcPts val="0"/>
              </a:spcBef>
              <a:spcAft>
                <a:spcPts val="0"/>
              </a:spcAft>
              <a:buSzPts val="1730"/>
              <a:buChar char="•"/>
            </a:pPr>
            <a:r>
              <a:rPr lang="pt-BR" sz="2200"/>
              <a:t>melhoria da segurança contra ataques da Web</a:t>
            </a:r>
            <a:endParaRPr sz="22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9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Flask (Python)</a:t>
            </a:r>
            <a:endParaRPr/>
          </a:p>
        </p:txBody>
      </p:sp>
      <p:sp>
        <p:nvSpPr>
          <p:cNvPr id="316" name="Google Shape;316;p49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Embora minimalista, o Flask pode criar sites sérios fora da caixa.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Ele contém um servidor de desenvolvimento e depurador.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Possui boa documentação e uma comunidade ativa.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O Flask tornou-se extremamente popular, principalmente para desenvolvedores que precisam fornecer serviços da Web em sistemas pequenos e com recursos limitados (por exemplo, executando um servidor da Web em um Raspberry Pi , controladores Drone , etc.)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0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Express (Node.js/JavaScript)</a:t>
            </a:r>
            <a:endParaRPr/>
          </a:p>
        </p:txBody>
      </p:sp>
      <p:sp>
        <p:nvSpPr>
          <p:cNvPr id="322" name="Google Shape;322;p50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18468" lvl="0" marL="457200" rtl="0" algn="l">
              <a:spcBef>
                <a:spcPts val="36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Express é um framework web rápido, flexível e minimalista para Node.js (node ​​é um ambiente sem navegador para execução de JavaScript). </a:t>
            </a:r>
            <a:endParaRPr/>
          </a:p>
          <a:p>
            <a:pPr indent="-318468" lvl="0" marL="457200" rtl="0" algn="l">
              <a:spcBef>
                <a:spcPts val="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Ele fornece um conjunto robusto de recursos para aplicativos móveis e da Web.</a:t>
            </a:r>
            <a:endParaRPr/>
          </a:p>
          <a:p>
            <a:pPr indent="-318468" lvl="0" marL="457200" rtl="0" algn="l">
              <a:spcBef>
                <a:spcPts val="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O Express é extremamente popular, em parte porque facilita a migração de programadores da Web JavaScript do lado do cliente para o desenvolvimento do lado do servidor e</a:t>
            </a:r>
            <a:endParaRPr/>
          </a:p>
          <a:p>
            <a:pPr indent="-318468" lvl="0" marL="457200" rtl="0" algn="l">
              <a:spcBef>
                <a:spcPts val="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É eficiente em recursos </a:t>
            </a:r>
            <a:endParaRPr/>
          </a:p>
          <a:p>
            <a:pPr indent="-318468" lvl="0" marL="457200" rtl="0" algn="l">
              <a:spcBef>
                <a:spcPts val="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O </a:t>
            </a:r>
            <a:r>
              <a:rPr lang="pt-BR"/>
              <a:t>Express é um </a:t>
            </a:r>
            <a:r>
              <a:rPr lang="pt-BR"/>
              <a:t>framework</a:t>
            </a:r>
            <a:r>
              <a:rPr lang="pt-BR"/>
              <a:t> web minimalista, ele pode não incorporar todos os componentes que você deseja usar </a:t>
            </a:r>
            <a:endParaRPr/>
          </a:p>
          <a:p>
            <a:pPr indent="-318468" lvl="1" marL="914400" rtl="0" algn="l">
              <a:spcBef>
                <a:spcPts val="0"/>
              </a:spcBef>
              <a:spcAft>
                <a:spcPts val="0"/>
              </a:spcAft>
              <a:buSzPct val="76500"/>
              <a:buChar char="•"/>
            </a:pPr>
            <a:r>
              <a:rPr lang="pt-BR"/>
              <a:t>por exemplo, o acesso ao banco de dados e o suporte para usuários e sessões não são fornecidos</a:t>
            </a:r>
            <a:endParaRPr/>
          </a:p>
          <a:p>
            <a:pPr indent="-318468" lvl="0" marL="457200" rtl="0" algn="l">
              <a:spcBef>
                <a:spcPts val="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Existem muitos componentes independentes excelentes, mas às vezes pode ser difícil descobrir qual é o melhor para um propósito específico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1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Deno (JavaScript)</a:t>
            </a:r>
            <a:endParaRPr/>
          </a:p>
        </p:txBody>
      </p:sp>
      <p:sp>
        <p:nvSpPr>
          <p:cNvPr id="328" name="Google Shape;328;p51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Deno é um ambiente de execução e framework JavaScript /TypeScript simples, moderno e seguro,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Construído sobre o Chrome V8 e o Rust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Deno é baseado em Rust que permite servir páginas da web muito rapidamente.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Ele também possui suporte interno para WebAssembly, que permite a compilação de código binário para uso no lado do cliente (no navegador).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O Deno fornece uma maneira fácil e poderosa de usar JavaScript para programação do lado do cliente e do lado do servidor.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2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Ruby on Rails</a:t>
            </a:r>
            <a:endParaRPr/>
          </a:p>
        </p:txBody>
      </p:sp>
      <p:sp>
        <p:nvSpPr>
          <p:cNvPr id="334" name="Google Shape;334;p52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Rails (geralmente referido como "Ruby on Rails") é um framework web escrito para a linguagem de programação Ruby.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Rails segue uma filosofia de design muito semelhante ao Django.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Assim como o Django, ele fornece mecanismos padrão para roteamento de URLs, acesso a dados de um banco de dados, geração de HTML a partir de templates e formatação de dados como JSON ou XML.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Rede Simples</a:t>
            </a:r>
            <a:endParaRPr/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Quando dois computadores precisam se comunicar, você precisa conectá-los, seja fisicamente (normalmente com um Cabo de rede) ou de uma forma sem fio (por exemplo com sistemas WiFi ou Bluetooth).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Todos os computadores modernos suportam alguma(s) dessas conexões.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t/>
            </a:r>
            <a:endParaRPr/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950" y="4272400"/>
            <a:ext cx="7630451" cy="193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3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ASP.NET</a:t>
            </a:r>
            <a:endParaRPr/>
          </a:p>
        </p:txBody>
      </p:sp>
      <p:sp>
        <p:nvSpPr>
          <p:cNvPr id="340" name="Google Shape;340;p53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11181" lvl="0" marL="457200" rtl="0" algn="l">
              <a:spcBef>
                <a:spcPts val="36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ASP.NET é um framework web de código aberto desenvolvido pela Microsoft para construir aplicativos e serviços web modernos.</a:t>
            </a:r>
            <a:endParaRPr/>
          </a:p>
          <a:p>
            <a:pPr indent="-311181" lvl="0" marL="457200" rtl="0" algn="l">
              <a:spcBef>
                <a:spcPts val="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Com o ASP.NET, você pode criar rapidamente sites da Web com base em HTML, CSS e JavaScript, dimensioná-los para uso por milhões de usuários e adicionar facilmente recursos mais complexos, como APIs da Web, formulários sobre dados ou comunicações em tempo real.</a:t>
            </a:r>
            <a:endParaRPr/>
          </a:p>
          <a:p>
            <a:pPr indent="-311181" lvl="0" marL="457200" rtl="0" algn="l">
              <a:spcBef>
                <a:spcPts val="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Um dos diferenciais do ASP.NET é que ele é construído no Common Language Runtime (CLR), permitindo que os programadores escrevam código ASP.NET usando qualquer linguagem .NET suportada (C#, Visual Basic, etc.). </a:t>
            </a:r>
            <a:endParaRPr/>
          </a:p>
          <a:p>
            <a:pPr indent="-311181" lvl="0" marL="457200" rtl="0" algn="l">
              <a:spcBef>
                <a:spcPts val="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Como muitos produtos da Microsoft, ele se beneficia de excelentes ferramentas (geralmente gratuitas), uma comunidade de desenvolvedores ativa e documentação bem escrita.</a:t>
            </a:r>
            <a:endParaRPr/>
          </a:p>
          <a:p>
            <a:pPr indent="-311181" lvl="0" marL="457200" rtl="0" algn="l">
              <a:spcBef>
                <a:spcPts val="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ASP.NET é usado pela Microsoft, Xbox.com, Stack Overflow e muitos outros.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4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Sprint Boot (Java)</a:t>
            </a:r>
            <a:endParaRPr/>
          </a:p>
        </p:txBody>
      </p:sp>
      <p:sp>
        <p:nvSpPr>
          <p:cNvPr id="346" name="Google Shape;346;p54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18468" lvl="0" marL="457200" rtl="0" algn="l">
              <a:spcBef>
                <a:spcPts val="36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Spring Boot é um dos vários projetos fornecidos pela Spring.</a:t>
            </a:r>
            <a:endParaRPr/>
          </a:p>
          <a:p>
            <a:pPr indent="-318468" lvl="0" marL="457200" rtl="0" algn="l">
              <a:spcBef>
                <a:spcPts val="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É um bom ponto de partida para fazer desenvolvimento web do lado do servidor usando Java</a:t>
            </a:r>
            <a:endParaRPr/>
          </a:p>
          <a:p>
            <a:pPr indent="-318468" lvl="0" marL="457200" rtl="0" algn="l">
              <a:spcBef>
                <a:spcPts val="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É</a:t>
            </a:r>
            <a:r>
              <a:rPr lang="pt-BR"/>
              <a:t> fácil de usar para criar aplicativos baseados em Spring independentes e de nível de produção que você pode "apenas executar"</a:t>
            </a:r>
            <a:endParaRPr/>
          </a:p>
          <a:p>
            <a:pPr indent="-318468" lvl="0" marL="457200" rtl="0" algn="l">
              <a:spcBef>
                <a:spcPts val="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Ele pode ser usado para pequenos problemas, mas sua força é construir aplicativos de maior escala que usam uma abordagem de nuvem. </a:t>
            </a:r>
            <a:endParaRPr/>
          </a:p>
          <a:p>
            <a:pPr indent="-318468" lvl="0" marL="457200" rtl="0" algn="l">
              <a:spcBef>
                <a:spcPts val="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Normalmente, vários aplicativos são executados em paralelo conversando entre si, com alguns fornecendo interação com o usuário e outros fazendo trabalho de back-end (por exemplo, acessando bancos de dados ou outros serviços). </a:t>
            </a:r>
            <a:endParaRPr/>
          </a:p>
          <a:p>
            <a:pPr indent="-318468" lvl="0" marL="457200" rtl="0" algn="l">
              <a:spcBef>
                <a:spcPts val="0"/>
              </a:spcBef>
              <a:spcAft>
                <a:spcPts val="0"/>
              </a:spcAft>
              <a:buSzPct val="63750"/>
              <a:buChar char="•"/>
            </a:pPr>
            <a:r>
              <a:rPr lang="pt-BR"/>
              <a:t>Os balanceadores de carga ajudam a garantir confiabilidade ou permitem o tratamento geolocalizado das solicitações do usuário para garantir a capacidade de resposta.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5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Django (Python)</a:t>
            </a:r>
            <a:endParaRPr/>
          </a:p>
        </p:txBody>
      </p:sp>
      <p:sp>
        <p:nvSpPr>
          <p:cNvPr id="352" name="Google Shape;352;p55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O Django é um framework Web Python de alto nível que incentiva o desenvolvimento rápido e o design limpo e pragmático.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Construído por desenvolvedores experientes, ele resolve grande parte do incômodo do desenvolvimento da Web, para que você possa se concentrar em escrever seu aplicativo sem precisar reinventar a roda.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É gratuito e de código aberto.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O Django segue a filosofia "Baterias incluídas" e fornece quase tudo que a maioria dos desenvolvedores pode querer fazer "fora da caixa".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Sendo baseado em Python, o código Django é fácil de ler e manter.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Sites populares que usam o Django:</a:t>
            </a:r>
            <a:endParaRPr/>
          </a:p>
          <a:p>
            <a:pPr indent="-325755" lvl="1" marL="9144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Disqus, Instagram, Mozilla, National Geographic, Open Knowledge Foundation, Pinterest, Open Stack.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6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56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7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Módulo HTTP do Python</a:t>
            </a:r>
            <a:endParaRPr/>
          </a:p>
        </p:txBody>
      </p:sp>
      <p:sp>
        <p:nvSpPr>
          <p:cNvPr id="364" name="Google Shape;364;p57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pt-BR"/>
              <a:t>Atividade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Referências</a:t>
            </a:r>
            <a:endParaRPr/>
          </a:p>
        </p:txBody>
      </p:sp>
      <p:sp>
        <p:nvSpPr>
          <p:cNvPr id="370" name="Google Shape;370;p5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3"/>
              </a:rPr>
              <a:t>https://ubuntu.com/tutorials/install-and-configure-nginx#6-thats-all</a:t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4"/>
              </a:rPr>
              <a:t>http://nginx.org/en/docs/beginners_guide.html</a:t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pt-BR"/>
              <a:t>https://access.redhat.com/documentation/pt-br/red_hat_enterprise_linux/8/html/deploying_different_types_of_servers/setting-apache-http-server_deploying-different-types-of-servers</a:t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Rede Simples</a:t>
            </a:r>
            <a:endParaRPr/>
          </a:p>
        </p:txBody>
      </p:sp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457200" y="12954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Uma rede não é limitada a dois computadores.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Se você está tentando conectar dez computadores, você irá precisar de 45 cabos, com 9 conexões por computador</a:t>
            </a:r>
            <a:endParaRPr/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8525" y="2579825"/>
            <a:ext cx="4351399" cy="4177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Roteadores</a:t>
            </a:r>
            <a:endParaRPr/>
          </a:p>
        </p:txBody>
      </p:sp>
      <p:sp>
        <p:nvSpPr>
          <p:cNvPr id="128" name="Google Shape;128;p19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Para resolver este problema, cada computador na rede está conectado a um pequeno computador especial chamado de roteador.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O roteador tem um único trabalho: ter certeza de que a mensagem enviada por um determinado computador chegue ao computador destinatário corretamente.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Uma vez que nós adicionamos um roteador no sistema, nossa rede de 10 computadores apenas necessitará de 10 cabos: uma única conexão para cada computador e um roteador com 10 conexões.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Roteadores</a:t>
            </a:r>
            <a:endParaRPr/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8350" y="1295400"/>
            <a:ext cx="5715000" cy="548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type="title"/>
          </p:nvPr>
        </p:nvSpPr>
        <p:spPr>
          <a:xfrm>
            <a:off x="457200" y="533400"/>
            <a:ext cx="8229600" cy="99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Rede de redes</a:t>
            </a:r>
            <a:endParaRPr/>
          </a:p>
        </p:txBody>
      </p:sp>
      <p:sp>
        <p:nvSpPr>
          <p:cNvPr id="141" name="Google Shape;141;p21"/>
          <p:cNvSpPr txBox="1"/>
          <p:nvPr>
            <p:ph idx="1" type="body"/>
          </p:nvPr>
        </p:nvSpPr>
        <p:spPr>
          <a:xfrm>
            <a:off x="457200" y="1447800"/>
            <a:ext cx="8229600" cy="487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5755" lvl="0" marL="457200" rtl="0" algn="l">
              <a:spcBef>
                <a:spcPts val="36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C</a:t>
            </a:r>
            <a:r>
              <a:rPr lang="pt-BR"/>
              <a:t>omo conectar centenas, milhares, bilhões de computadores?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pt-BR"/>
              <a:t>Um único roteador não pode se adaptar para tanto, mas um roteador é um computador como qualquer outro, então podemos conectar dois roteadores juntos:</a:t>
            </a:r>
            <a:endParaRPr/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500" y="3472625"/>
            <a:ext cx="5715000" cy="329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457200" y="792080"/>
            <a:ext cx="2139600" cy="12621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Redes de Redes</a:t>
            </a:r>
            <a:endParaRPr/>
          </a:p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2971800" y="792080"/>
            <a:ext cx="5715000" cy="5577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2650" y="1052500"/>
            <a:ext cx="5715000" cy="536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2"/>
          <p:cNvSpPr txBox="1"/>
          <p:nvPr>
            <p:ph idx="2" type="body"/>
          </p:nvPr>
        </p:nvSpPr>
        <p:spPr>
          <a:xfrm>
            <a:off x="457201" y="2130552"/>
            <a:ext cx="2139600" cy="4243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80"/>
              </a:spcBef>
              <a:spcAft>
                <a:spcPts val="0"/>
              </a:spcAft>
              <a:buNone/>
            </a:pPr>
            <a:r>
              <a:rPr lang="pt-BR"/>
              <a:t>Conectando computadores a roteadores, e então roteadores a roteadores nós podemos escalar nossa rede infinitamente.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rilho">
  <a:themeElements>
    <a:clrScheme name="Brilho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